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6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7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8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03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7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2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0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92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7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04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11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5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7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60000" r="6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 err="1">
                <a:latin typeface="Times New Roman"/>
                <a:ea typeface="Calibri"/>
                <a:cs typeface="Times New Roman"/>
              </a:rPr>
              <a:t>Чановский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детский сад № 4 </a:t>
            </a:r>
            <a:r>
              <a:rPr lang="ru-RU" sz="1600" dirty="0" smtClean="0"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Чановского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района Новосибирской области</a:t>
            </a:r>
            <a:r>
              <a:rPr lang="ru-RU" sz="1100" dirty="0">
                <a:ea typeface="Calibri"/>
                <a:cs typeface="Times New Roman"/>
              </a:rPr>
              <a:t/>
            </a:r>
            <a:br>
              <a:rPr lang="ru-RU" sz="1100" dirty="0">
                <a:ea typeface="Calibri"/>
                <a:cs typeface="Times New Roman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352928" cy="45365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7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«</a:t>
            </a:r>
            <a:r>
              <a:rPr lang="ru-RU" sz="47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Мастер-класс»</a:t>
            </a:r>
            <a:endParaRPr lang="ru-RU" sz="2100" dirty="0">
              <a:solidFill>
                <a:srgbClr val="00206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300" b="1" dirty="0">
                <a:solidFill>
                  <a:schemeClr val="tx1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Тема: </a:t>
            </a:r>
            <a:r>
              <a:rPr lang="ru-RU" sz="39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ea typeface="Calibri"/>
                <a:cs typeface="Times New Roman"/>
              </a:rPr>
              <a:t>«Артикуляционная гимнастика с элементами биоэнергопластики, как эффективное средство  коррекции речевых нарушений у детей дошкольного возраста»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chemeClr val="tx1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 </a:t>
            </a:r>
            <a:endParaRPr lang="ru-RU" sz="1600" dirty="0" smtClean="0">
              <a:solidFill>
                <a:schemeClr val="tx1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Подготовила: учитель-логопед</a:t>
            </a:r>
            <a:endParaRPr lang="ru-RU" sz="1700" dirty="0" smtClean="0">
              <a:solidFill>
                <a:schemeClr val="tx1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Осинцева </a:t>
            </a:r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Нина Александ</a:t>
            </a:r>
            <a:r>
              <a:rPr lang="ru-RU" sz="1900" dirty="0">
                <a:solidFill>
                  <a:schemeClr val="tx1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ровна</a:t>
            </a:r>
            <a:endParaRPr lang="ru-RU" sz="1500" dirty="0">
              <a:solidFill>
                <a:schemeClr val="tx1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218258"/>
          </a:xfrm>
        </p:spPr>
        <p:txBody>
          <a:bodyPr>
            <a:normAutofit fontScale="90000"/>
          </a:bodyPr>
          <a:lstStyle/>
          <a:p>
            <a:pPr>
              <a:spcAft>
                <a:spcPts val="75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«Качели»</a:t>
            </a: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7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Описание </a:t>
            </a:r>
            <a:r>
              <a:rPr lang="ru-RU" sz="2700" b="1" i="1" dirty="0">
                <a:solidFill>
                  <a:srgbClr val="00B050"/>
                </a:solidFill>
                <a:latin typeface="Times New Roman"/>
                <a:ea typeface="Times New Roman"/>
              </a:rPr>
              <a:t>упражнения: </a:t>
            </a:r>
            <a: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  <a:t>улыбнуться, открыть широко рот, на счет «раз» - опустить кончик языка за нижние зубы, на счет «два» - поднять язык за верхние зубы. Повторить 4-5 раз.</a:t>
            </a:r>
            <a:r>
              <a:rPr lang="ru-RU" sz="4900" dirty="0">
                <a:latin typeface="Times New Roman"/>
                <a:ea typeface="Times New Roman"/>
              </a:rPr>
              <a:t/>
            </a:r>
            <a:br>
              <a:rPr lang="ru-RU" sz="49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92896"/>
            <a:ext cx="4680520" cy="3960440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Описание движений кисти и пальцев руки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кисть руки находится горизонтально, ладонью вниз, пальцы выпрямлены и сомкнуты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По команде поднимать пальчики вверх и опускать вниз «вверх-вниз»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1195" b="3417"/>
          <a:stretch/>
        </p:blipFill>
        <p:spPr>
          <a:xfrm>
            <a:off x="5364089" y="2420888"/>
            <a:ext cx="3240360" cy="42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 fontScale="90000"/>
          </a:bodyPr>
          <a:lstStyle/>
          <a:p>
            <a:pPr indent="450215" algn="just">
              <a:spcAft>
                <a:spcPts val="75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«Лошадка»</a:t>
            </a:r>
            <a:r>
              <a:rPr lang="ru-RU" sz="27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27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27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Описание </a:t>
            </a:r>
            <a:r>
              <a:rPr lang="ru-RU" sz="27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упражнения</a:t>
            </a:r>
            <a: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  <a:t>: улыбнуться, широко открыть рот, щелкать языком громко и энергично. Стараться, чтобы нижняя челюсть была неподвижна и «прыгал» только язычок</a:t>
            </a: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3284984"/>
            <a:ext cx="4186808" cy="312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00B0F0"/>
                </a:solidFill>
                <a:latin typeface="Times New Roman"/>
                <a:ea typeface="Calibri"/>
              </a:rPr>
              <a:t>Описание движений кисти и пальцев руки: </a:t>
            </a:r>
            <a:endParaRPr lang="ru-RU" sz="2400" b="1" i="1" dirty="0" smtClean="0">
              <a:solidFill>
                <a:srgbClr val="00B0F0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Calibri"/>
              </a:rPr>
              <a:t>кисть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Calibri"/>
              </a:rPr>
              <a:t>руки лежит ладонью на столе, при щелчке язычка стучать ладонью по столу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6548" r="6304" b="5840"/>
          <a:stretch/>
        </p:blipFill>
        <p:spPr>
          <a:xfrm>
            <a:off x="678873" y="2708920"/>
            <a:ext cx="3056384" cy="38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5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algn="just">
              <a:spcAft>
                <a:spcPts val="75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«Индюк»</a:t>
            </a:r>
            <a:r>
              <a:rPr lang="ru-RU" sz="2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700" b="1" i="1" dirty="0" smtClean="0">
                <a:solidFill>
                  <a:srgbClr val="92D050"/>
                </a:solidFill>
                <a:latin typeface="Times New Roman"/>
                <a:ea typeface="Times New Roman"/>
              </a:rPr>
              <a:t>Описание </a:t>
            </a:r>
            <a:r>
              <a:rPr lang="ru-RU" sz="2700" b="1" i="1" dirty="0">
                <a:solidFill>
                  <a:srgbClr val="92D050"/>
                </a:solidFill>
                <a:latin typeface="Times New Roman"/>
                <a:ea typeface="Times New Roman"/>
              </a:rPr>
              <a:t>упражнения: </a:t>
            </a:r>
            <a: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  <a:t>улыбнуться, открыть рот, язык поднять к верхней губе и загнуть вверх, двигать языком по верхней губе вперед-назад, произнося: «</a:t>
            </a:r>
            <a:r>
              <a:rPr lang="ru-RU" sz="27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бл-бл-бл</a:t>
            </a:r>
            <a: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48880"/>
            <a:ext cx="4320480" cy="3845024"/>
          </a:xfrm>
        </p:spPr>
        <p:txBody>
          <a:bodyPr>
            <a:normAutofit fontScale="92500" lnSpcReduction="10000"/>
          </a:bodyPr>
          <a:lstStyle/>
          <a:p>
            <a:pPr indent="0">
              <a:spcAft>
                <a:spcPts val="750"/>
              </a:spcAft>
              <a:buNone/>
            </a:pPr>
            <a:r>
              <a:rPr lang="ru-RU" sz="2600" b="1" i="1" dirty="0">
                <a:solidFill>
                  <a:srgbClr val="00B0F0"/>
                </a:solidFill>
                <a:latin typeface="Times New Roman"/>
                <a:ea typeface="Times New Roman"/>
              </a:rPr>
              <a:t>Описание движений кисти и пальцев руки: </a:t>
            </a:r>
            <a:endParaRPr lang="ru-RU" sz="2600" b="1" i="1" dirty="0" smtClean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ru-RU" sz="2600" i="1" dirty="0" smtClean="0">
                <a:solidFill>
                  <a:srgbClr val="000000"/>
                </a:solidFill>
                <a:latin typeface="Times New Roman"/>
                <a:ea typeface="Calibri"/>
              </a:rPr>
              <a:t>кисть </a:t>
            </a:r>
            <a:r>
              <a:rPr lang="ru-RU" sz="2600" i="1" dirty="0">
                <a:solidFill>
                  <a:srgbClr val="000000"/>
                </a:solidFill>
                <a:latin typeface="Times New Roman"/>
                <a:ea typeface="Calibri"/>
              </a:rPr>
              <a:t>руки находится горизонтально ладонью вниз, пальцы выпрямлены и сомкнуты, кисть руки с сомкнутыми пальцами поднять вверх и немного выгнуть, затем опустить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17272"/>
            <a:ext cx="3672408" cy="40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10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3" b="18342"/>
          <a:stretch/>
        </p:blipFill>
        <p:spPr>
          <a:xfrm>
            <a:off x="539552" y="2132856"/>
            <a:ext cx="3744416" cy="40324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007096"/>
          </a:xfrm>
        </p:spPr>
        <p:txBody>
          <a:bodyPr>
            <a:normAutofit fontScale="90000"/>
          </a:bodyPr>
          <a:lstStyle/>
          <a:p>
            <a:pPr>
              <a:spcAft>
                <a:spcPts val="750"/>
              </a:spcAft>
            </a:pPr>
            <a:r>
              <a:rPr lang="ru-RU" sz="2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«Месим тесто»</a:t>
            </a:r>
            <a:r>
              <a:rPr lang="ru-RU" sz="4000" b="1" i="1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4000" b="1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Описание </a:t>
            </a:r>
            <a:r>
              <a:rPr lang="ru-RU" sz="27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упражнения</a:t>
            </a:r>
            <a: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  <a:t>: улыбнуться, открыть рот, покусать язык зубами - та-та-та.; пошлепать язык губами - </a:t>
            </a:r>
            <a:r>
              <a:rPr lang="ru-RU" sz="27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пя-пя-пя</a:t>
            </a:r>
            <a: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492896"/>
            <a:ext cx="4258816" cy="3845024"/>
          </a:xfrm>
        </p:spPr>
        <p:txBody>
          <a:bodyPr>
            <a:normAutofit/>
          </a:bodyPr>
          <a:lstStyle/>
          <a:p>
            <a:pPr indent="0">
              <a:spcAft>
                <a:spcPts val="750"/>
              </a:spcAft>
              <a:buNone/>
            </a:pPr>
            <a:r>
              <a:rPr lang="ru-RU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Описание движений кисти и пальцев руки</a:t>
            </a:r>
            <a:r>
              <a:rPr lang="ru-RU" sz="26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: </a:t>
            </a:r>
            <a:r>
              <a:rPr lang="ru-RU" sz="2600" i="1" dirty="0">
                <a:solidFill>
                  <a:srgbClr val="000000"/>
                </a:solidFill>
                <a:latin typeface="Times New Roman"/>
                <a:ea typeface="Calibri"/>
              </a:rPr>
              <a:t>кисть руки находится вертикально, пальцы выпрямлены и сомкнуты. Сжимать пальцы в кулак и разжимать.</a:t>
            </a:r>
            <a:endParaRPr lang="ru-RU" sz="2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844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656184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750"/>
              </a:spcAft>
            </a:pPr>
            <a:r>
              <a:rPr lang="ru-RU" sz="36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«Блинчик»</a:t>
            </a:r>
            <a:r>
              <a:rPr lang="ru-RU" sz="2400" b="1" i="1" dirty="0" smtClean="0">
                <a:solidFill>
                  <a:srgbClr val="92D050"/>
                </a:solidFill>
                <a:latin typeface="Times New Roman"/>
                <a:ea typeface="Times New Roman"/>
              </a:rPr>
              <a:t/>
            </a:r>
            <a:br>
              <a:rPr lang="ru-RU" sz="2400" b="1" i="1" dirty="0" smtClean="0">
                <a:solidFill>
                  <a:srgbClr val="92D050"/>
                </a:solidFill>
                <a:latin typeface="Times New Roman"/>
                <a:ea typeface="Times New Roman"/>
              </a:rPr>
            </a:br>
            <a:r>
              <a:rPr lang="ru-RU" sz="2400" b="1" i="1" dirty="0" smtClean="0">
                <a:solidFill>
                  <a:srgbClr val="92D050"/>
                </a:solidFill>
                <a:latin typeface="Times New Roman"/>
                <a:ea typeface="Times New Roman"/>
              </a:rPr>
              <a:t>Описание </a:t>
            </a:r>
            <a:r>
              <a:rPr lang="ru-RU" sz="2400" b="1" i="1" dirty="0">
                <a:solidFill>
                  <a:srgbClr val="92D050"/>
                </a:solidFill>
                <a:latin typeface="Times New Roman"/>
                <a:ea typeface="Times New Roman"/>
              </a:rPr>
              <a:t>упражнения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: улыбнуться, открыть рот, положить широкий язык на нижнюю губу и удерживать его неподвижно под счет взрослого до 5 -10.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3682752" cy="4061048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600" b="1" i="1" dirty="0">
                <a:solidFill>
                  <a:srgbClr val="00B0F0"/>
                </a:solidFill>
                <a:latin typeface="Times New Roman"/>
                <a:ea typeface="Times New Roman"/>
              </a:rPr>
              <a:t>Описание движений кисти и пальцев руки: </a:t>
            </a:r>
            <a:r>
              <a:rPr lang="ru-RU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кисть руки находится горизонтально, ладонью вверх. Пальцы выпрямлены и сомкнуты. Удерживать в таком положении под счет от 1 до 5-10</a:t>
            </a:r>
            <a:r>
              <a:rPr lang="ru-RU" sz="2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18806" r="3468" b="17576"/>
          <a:stretch/>
        </p:blipFill>
        <p:spPr>
          <a:xfrm>
            <a:off x="4512599" y="2348880"/>
            <a:ext cx="410445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8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ru-RU" sz="36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«Вкусное варенье»</a:t>
            </a:r>
            <a:br>
              <a:rPr lang="ru-RU" sz="36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Описание </a:t>
            </a:r>
            <a: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</a:rPr>
              <a:t>упражнения: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 улыбнуться, открыть рот, облизать языком верхнюю, а затем нижнюю губу по кругу. Выполнить в одну, а затем в другую сторону.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276872"/>
            <a:ext cx="4042792" cy="374441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Описание движений кисти и пальцев руки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indent="0"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кисть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руки находится горизонтально, ладонью вниз, пальцы выпрямлены и сомкнуты, совершать круговые движения кистью вслед за язычком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13786" r="6958" b="7465"/>
          <a:stretch/>
        </p:blipFill>
        <p:spPr>
          <a:xfrm>
            <a:off x="651164" y="2064327"/>
            <a:ext cx="3893127" cy="45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19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376264"/>
          </a:xfrm>
        </p:spPr>
        <p:txBody>
          <a:bodyPr>
            <a:normAutofit/>
          </a:bodyPr>
          <a:lstStyle/>
          <a:p>
            <a:pPr algn="just">
              <a:spcAft>
                <a:spcPts val="75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«Чашечка»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Описание 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упражнения: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улыбнуться, открыть рот,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высунуть язык, боковые края и кончик языка поднять кверху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36912"/>
            <a:ext cx="4104456" cy="2808312"/>
          </a:xfrm>
        </p:spPr>
        <p:txBody>
          <a:bodyPr>
            <a:normAutofit lnSpcReduction="10000"/>
          </a:bodyPr>
          <a:lstStyle/>
          <a:p>
            <a:pPr indent="0">
              <a:spcAft>
                <a:spcPts val="750"/>
              </a:spcAft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</a:rPr>
              <a:t>Описание движений кисти и пальцев руки: </a:t>
            </a:r>
            <a:endParaRPr lang="ru-RU" sz="24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750"/>
              </a:spcAft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кисть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руки находится горизонтально, ладонью вверх, пальцы сомкнуты и слегка согнуты в нижних фалангах.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6869" r="5555" b="14141"/>
          <a:stretch/>
        </p:blipFill>
        <p:spPr>
          <a:xfrm>
            <a:off x="4716016" y="2420888"/>
            <a:ext cx="329411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0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584176"/>
          </a:xfrm>
        </p:spPr>
        <p:txBody>
          <a:bodyPr>
            <a:normAutofit fontScale="90000"/>
          </a:bodyPr>
          <a:lstStyle/>
          <a:p>
            <a:pPr>
              <a:spcAft>
                <a:spcPts val="750"/>
              </a:spcAft>
            </a:pPr>
            <a:r>
              <a:rPr lang="ru-RU" sz="2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«Чистим зубки»</a:t>
            </a:r>
            <a: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7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Описание </a:t>
            </a:r>
            <a:r>
              <a:rPr lang="ru-RU" sz="2700" b="1" i="1" dirty="0">
                <a:solidFill>
                  <a:srgbClr val="00B050"/>
                </a:solidFill>
                <a:latin typeface="Times New Roman"/>
                <a:ea typeface="Times New Roman"/>
              </a:rPr>
              <a:t>упражнения: </a:t>
            </a:r>
            <a: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  <a:t>улыбнуться, открыть рот, кончиком языка почистить за нижними зубами (влево-вправо), </a:t>
            </a:r>
            <a:r>
              <a:rPr lang="ru-RU" sz="2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затем за </a:t>
            </a:r>
            <a: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  <a:t>верхними зубами. </a:t>
            </a:r>
            <a:r>
              <a:rPr lang="ru-RU" sz="2700" dirty="0">
                <a:latin typeface="Times New Roman"/>
                <a:ea typeface="Times New Roman"/>
              </a:rPr>
              <a:t/>
            </a:r>
            <a:br>
              <a:rPr lang="ru-RU" sz="2700" dirty="0">
                <a:latin typeface="Times New Roman"/>
                <a:ea typeface="Times New Roman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4608512" cy="4104456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b="1" i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Описание движений кисти и пальцев руки</a:t>
            </a:r>
            <a:r>
              <a:rPr lang="ru-RU" sz="3100" b="1" i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кисть </a:t>
            </a:r>
            <a:r>
              <a:rPr lang="ru-RU" sz="31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руки находится горизонтально, ладонью вниз, пальцы выпрямлены и сомкнуты</a:t>
            </a:r>
            <a:r>
              <a:rPr lang="ru-RU" sz="31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По команде поднять пальчики вверх и совершать движения влево-вправо, затем опустить вниз и совершать движения влево-вправо. </a:t>
            </a:r>
            <a:endParaRPr lang="ru-RU" sz="31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3156" r="12974" b="7276"/>
          <a:stretch/>
        </p:blipFill>
        <p:spPr>
          <a:xfrm>
            <a:off x="5076056" y="2281324"/>
            <a:ext cx="3006080" cy="42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20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5991" y="4797152"/>
            <a:ext cx="6907660" cy="12833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8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Удачи! </a:t>
            </a: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856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CC0099"/>
                </a:solidFill>
                <a:latin typeface="Times New Roman"/>
                <a:ea typeface="Times New Roman"/>
              </a:rPr>
              <a:t>Цель проведения</a:t>
            </a:r>
            <a:r>
              <a:rPr lang="ru-RU" b="1" i="1" dirty="0">
                <a:solidFill>
                  <a:srgbClr val="CC0099"/>
                </a:solidFill>
                <a:latin typeface="Times New Roman"/>
                <a:ea typeface="Times New Roman"/>
              </a:rPr>
              <a:t> </a:t>
            </a:r>
            <a:r>
              <a:rPr lang="ru-RU" b="1" i="1" dirty="0" smtClean="0">
                <a:solidFill>
                  <a:srgbClr val="CC0099"/>
                </a:solidFill>
                <a:latin typeface="Times New Roman"/>
                <a:ea typeface="Times New Roman"/>
              </a:rPr>
              <a:t>мастер-класса</a:t>
            </a:r>
            <a:r>
              <a:rPr lang="ru-RU" dirty="0" smtClean="0">
                <a:solidFill>
                  <a:srgbClr val="CC0099"/>
                </a:solidFill>
                <a:latin typeface="Times New Roman"/>
                <a:ea typeface="Times New Roman"/>
              </a:rPr>
              <a:t>: </a:t>
            </a:r>
            <a:r>
              <a:rPr lang="ru-RU" dirty="0" smtClean="0">
                <a:latin typeface="Times New Roman"/>
                <a:ea typeface="Times New Roman"/>
              </a:rPr>
              <a:t>знакомство педагогов с методом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биоэнергопластики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как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эффективным средством 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коррекции речевых нарушений у детей дошкольного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возраста. </a:t>
            </a:r>
            <a:endParaRPr lang="ru-RU" sz="3300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CC0099"/>
                </a:solidFill>
                <a:latin typeface="Times New Roman"/>
                <a:ea typeface="Times New Roman"/>
              </a:rPr>
              <a:t>Оборудование</a:t>
            </a:r>
            <a:r>
              <a:rPr lang="ru-RU" b="1" i="1" dirty="0">
                <a:solidFill>
                  <a:srgbClr val="CC0099"/>
                </a:solidFill>
                <a:latin typeface="Times New Roman"/>
                <a:ea typeface="Times New Roman"/>
              </a:rPr>
              <a:t>: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endParaRPr lang="ru-RU" b="1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красные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варежки на руку в виде язычка и зеркала на каждого участника мастер-класса.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1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404664"/>
            <a:ext cx="6552728" cy="345638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5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«Биоэнергопластика»</a:t>
            </a:r>
            <a:r>
              <a:rPr lang="ru-RU" dirty="0">
                <a:latin typeface="Monotype Corsiva" panose="03010101010201010101" pitchFamily="66" charset="0"/>
                <a:ea typeface="Times New Roman"/>
                <a:cs typeface="Times New Roman"/>
              </a:rPr>
              <a:t> - </a:t>
            </a:r>
            <a:r>
              <a:rPr lang="ru-RU" sz="3600" i="1" dirty="0">
                <a:latin typeface="Monotype Corsiva" panose="03010101010201010101" pitchFamily="66" charset="0"/>
                <a:ea typeface="Times New Roman"/>
                <a:cs typeface="Microsoft Uighur" panose="02000000000000000000" pitchFamily="2" charset="-78"/>
              </a:rPr>
              <a:t>это сочетание плавных движений </a:t>
            </a:r>
            <a:r>
              <a:rPr lang="ru-RU" sz="3600" i="1" dirty="0" smtClean="0">
                <a:latin typeface="Monotype Corsiva" panose="03010101010201010101" pitchFamily="66" charset="0"/>
                <a:ea typeface="Times New Roman"/>
                <a:cs typeface="Microsoft Uighur" panose="02000000000000000000" pitchFamily="2" charset="-78"/>
              </a:rPr>
              <a:t>кисти руки </a:t>
            </a:r>
            <a:r>
              <a:rPr lang="ru-RU" sz="3600" i="1" dirty="0">
                <a:latin typeface="Monotype Corsiva" panose="03010101010201010101" pitchFamily="66" charset="0"/>
                <a:ea typeface="Times New Roman"/>
                <a:cs typeface="Microsoft Uighur" panose="02000000000000000000" pitchFamily="2" charset="-78"/>
              </a:rPr>
              <a:t>с движениями органов артикуляционного аппарата</a:t>
            </a:r>
            <a:r>
              <a:rPr lang="ru-RU" sz="3600" dirty="0">
                <a:latin typeface="Monotype Corsiva" panose="03010101010201010101" pitchFamily="66" charset="0"/>
                <a:ea typeface="Times New Roman"/>
                <a:cs typeface="Microsoft Uighur" panose="02000000000000000000" pitchFamily="2" charset="-78"/>
              </a:rPr>
              <a:t>.</a:t>
            </a:r>
            <a:endParaRPr lang="ru-RU" sz="2800" dirty="0">
              <a:latin typeface="Monotype Corsiva" panose="03010101010201010101" pitchFamily="66" charset="0"/>
              <a:ea typeface="Calibri"/>
              <a:cs typeface="Microsoft Uighur" panose="02000000000000000000" pitchFamily="2" charset="-78"/>
            </a:endParaRPr>
          </a:p>
          <a:p>
            <a:pPr algn="r"/>
            <a:endParaRPr lang="ru-RU" sz="3600" dirty="0">
              <a:latin typeface="Monotype Corsiva" panose="03010101010201010101" pitchFamily="66" charset="0"/>
              <a:cs typeface="Microsoft Uighur" panose="02000000000000000000" pitchFamily="2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6944" r="-48" b="-6944"/>
          <a:stretch/>
        </p:blipFill>
        <p:spPr>
          <a:xfrm>
            <a:off x="4091947" y="3429000"/>
            <a:ext cx="4584510" cy="3429000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2435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</a:rPr>
              <a:t>Общие рекомендации по выполнению артикуляционной гимнастики с элементами биоэнергопластики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</a:rPr>
              <a:t>:</a:t>
            </a:r>
            <a:endParaRPr lang="ru-RU" sz="2800" b="1" i="1" dirty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484984"/>
          </a:xfrm>
        </p:spPr>
        <p:txBody>
          <a:bodyPr>
            <a:normAutofit/>
          </a:bodyPr>
          <a:lstStyle/>
          <a:p>
            <a:pPr lvl="0" algn="just">
              <a:buSzPct val="60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Учитывать индивидуальные особенности детей;</a:t>
            </a:r>
            <a:endParaRPr lang="ru-RU" sz="2000" dirty="0">
              <a:latin typeface="Times New Roman"/>
              <a:ea typeface="Times New Roman"/>
            </a:endParaRPr>
          </a:p>
          <a:p>
            <a:pPr lvl="0" algn="just">
              <a:buSzPct val="60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Подключать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руку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ребёнка только при полном освоении артикуляционного упражнения и выполнении его без ошибок;</a:t>
            </a:r>
            <a:endParaRPr lang="ru-RU" sz="2000" dirty="0">
              <a:latin typeface="Times New Roman"/>
              <a:ea typeface="Times New Roman"/>
            </a:endParaRPr>
          </a:p>
          <a:p>
            <a:pPr lvl="0" algn="just">
              <a:buSzPct val="60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Следить за тем, чтобы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кисть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ребенка не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напрягалась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движения были плавными и раскрепощенными;</a:t>
            </a:r>
            <a:endParaRPr lang="ru-RU" sz="2000" dirty="0">
              <a:latin typeface="Times New Roman"/>
              <a:ea typeface="Times New Roman"/>
            </a:endParaRPr>
          </a:p>
          <a:p>
            <a:pPr lvl="0" algn="just">
              <a:buSzPct val="60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Соблюдать синхронность и точность действий речевых органов 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кисти руки.</a:t>
            </a:r>
            <a:endParaRPr lang="ru-RU" sz="2000" dirty="0">
              <a:latin typeface="Times New Roman"/>
              <a:ea typeface="Times New Roman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12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Этапы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работы: </a:t>
            </a:r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lvl="0"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Обследование строения и подвижности органов артикуляции детей.</a:t>
            </a:r>
            <a:endParaRPr lang="ru-RU" sz="2800" dirty="0">
              <a:latin typeface="Times New Roman"/>
              <a:ea typeface="Times New Roman"/>
            </a:endParaRPr>
          </a:p>
          <a:p>
            <a:pPr lvl="0"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Знакомство с артикуляционными упражнениями, отработка их перед зеркалом. Рука в упражнение не вовлекается.</a:t>
            </a:r>
            <a:endParaRPr lang="ru-RU" sz="2800" dirty="0">
              <a:latin typeface="Times New Roman"/>
              <a:ea typeface="Times New Roman"/>
            </a:endParaRPr>
          </a:p>
          <a:p>
            <a:pPr lvl="0"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Выполнение артикуляционной гимнастики перед зеркалом, педагог сопровождает упражнения движениями своей руки, рука ребенка в упражнения не вовлекается.</a:t>
            </a:r>
            <a:endParaRPr lang="ru-RU" sz="2800" dirty="0">
              <a:latin typeface="Times New Roman"/>
              <a:ea typeface="Times New Roman"/>
            </a:endParaRPr>
          </a:p>
          <a:p>
            <a:pPr lvl="0">
              <a:buSzPts val="1400"/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Совместное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выполнение артикуляционной гимнастики педагогом и ребенком с в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ключением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ведущей руки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ребенка.</a:t>
            </a:r>
            <a:endParaRPr lang="ru-RU" sz="2800" dirty="0">
              <a:latin typeface="Times New Roman"/>
              <a:ea typeface="Times New Roman"/>
            </a:endParaRPr>
          </a:p>
          <a:p>
            <a:pPr lvl="0"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Упражнения выполняются без зеркала, но со зрительной опорой на движения руки педагога.</a:t>
            </a:r>
            <a:endParaRPr lang="ru-RU" sz="2800" dirty="0">
              <a:latin typeface="Times New Roman"/>
              <a:ea typeface="Times New Roman"/>
            </a:endParaRPr>
          </a:p>
          <a:p>
            <a:pPr lvl="0"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Самостоятельное выполнение ребенком артикуляционной гимнастики с биоэнергопластикой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без зрительной опоры.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3659213"/>
            <a:ext cx="8229600" cy="1143000"/>
          </a:xfrm>
        </p:spPr>
        <p:txBody>
          <a:bodyPr>
            <a:prstTxWarp prst="textArchUp">
              <a:avLst/>
            </a:prstTxWarp>
            <a:normAutofit fontScale="90000"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О ЯЗЫЧКЕ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ВЕСЕЛАЯ ПРОГУЛКА»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3" t="51515" r="15432" b="9091"/>
          <a:stretch/>
        </p:blipFill>
        <p:spPr>
          <a:xfrm>
            <a:off x="6228184" y="2075820"/>
            <a:ext cx="2232248" cy="4309787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279835"/>
            <a:ext cx="5364088" cy="14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«Окно»</a:t>
            </a:r>
            <a:r>
              <a:rPr lang="ru-RU" sz="2400" b="1" i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i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</a:br>
            <a:r>
              <a:rPr lang="ru-RU" sz="2400" b="1" i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Описание </a:t>
            </a:r>
            <a:r>
              <a:rPr lang="ru-RU" sz="2400" b="1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упражнения: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рот; высунуть язык, тянуться язычком то к левому углу рта, то к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правому, затем поднять его вверх и опустить вниз.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65398" y="1916832"/>
            <a:ext cx="3322712" cy="4525963"/>
          </a:xfrm>
        </p:spPr>
        <p:txBody>
          <a:bodyPr>
            <a:normAutofit fontScale="925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00B0F0"/>
                </a:solidFill>
                <a:latin typeface="Monotype Corsiva" panose="03010101010201010101" pitchFamily="66" charset="0"/>
                <a:ea typeface="Times New Roman"/>
              </a:rPr>
              <a:t>Описание движений кисти и пальцев руки: </a:t>
            </a:r>
            <a:endParaRPr lang="ru-RU" sz="2400" b="1" i="1" dirty="0" smtClean="0">
              <a:solidFill>
                <a:srgbClr val="00B0F0"/>
              </a:solidFill>
              <a:latin typeface="Monotype Corsiva" panose="03010101010201010101" pitchFamily="66" charset="0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кисть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руки находится горизонтально, ладонью вниз, пальцы выпрямлены и сомкнуты. По команде 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поворачивать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кисть 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влево-вправо,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поднимать пальчики вверх, опускать вниз,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вслед за язычком.</a:t>
            </a:r>
            <a:r>
              <a:rPr lang="ru-RU" sz="22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200" dirty="0"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4" y="1916832"/>
            <a:ext cx="5019603" cy="438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39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99511"/>
          </a:xfrm>
        </p:spPr>
        <p:txBody>
          <a:bodyPr>
            <a:noAutofit/>
          </a:bodyPr>
          <a:lstStyle/>
          <a:p>
            <a:pPr indent="450215">
              <a:spcAft>
                <a:spcPts val="75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«Ёжик»</a:t>
            </a:r>
            <a:r>
              <a:rPr lang="ru-RU" sz="22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Описание </a:t>
            </a:r>
            <a:r>
              <a:rPr lang="ru-RU" sz="2200" b="1" i="1" dirty="0">
                <a:solidFill>
                  <a:srgbClr val="00B050"/>
                </a:solidFill>
                <a:latin typeface="Times New Roman"/>
                <a:ea typeface="Times New Roman"/>
              </a:rPr>
              <a:t>упражнения: </a:t>
            </a:r>
            <a:r>
              <a:rPr lang="ru-RU" sz="2200" i="1" dirty="0">
                <a:solidFill>
                  <a:srgbClr val="000000"/>
                </a:solidFill>
                <a:latin typeface="Times New Roman"/>
                <a:ea typeface="Times New Roman"/>
              </a:rPr>
              <a:t>совершать круговые движения языком между губами и зубами то в одну, то в другую сторону. Рот при этом закрыт.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4536504" cy="3744416"/>
          </a:xfrm>
        </p:spPr>
        <p:txBody>
          <a:bodyPr>
            <a:normAutofit/>
          </a:bodyPr>
          <a:lstStyle/>
          <a:p>
            <a:pPr marL="0" lvl="0" indent="450215">
              <a:spcBef>
                <a:spcPts val="0"/>
              </a:spcBef>
              <a:spcAft>
                <a:spcPts val="750"/>
              </a:spcAft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Описание движений кисти и пальцев руки: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 кисть руки находится горизонтально, ладонью вниз, пальцы выпрямлены и сомкнуты, совершать круговые движения кистью вслед за язычком.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0">
              <a:lnSpc>
                <a:spcPts val="1500"/>
              </a:lnSpc>
              <a:spcAft>
                <a:spcPts val="750"/>
              </a:spcAft>
              <a:buNone/>
            </a:pPr>
            <a:endParaRPr lang="ru-RU" sz="24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8359" r="3223" b="7280"/>
          <a:stretch/>
        </p:blipFill>
        <p:spPr>
          <a:xfrm>
            <a:off x="5389418" y="2092036"/>
            <a:ext cx="2826327" cy="39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8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296144"/>
          </a:xfrm>
        </p:spPr>
        <p:txBody>
          <a:bodyPr>
            <a:normAutofit fontScale="90000"/>
          </a:bodyPr>
          <a:lstStyle/>
          <a:p>
            <a:pPr indent="450215" algn="just">
              <a:spcAft>
                <a:spcPts val="750"/>
              </a:spcAft>
            </a:pPr>
            <a:r>
              <a:rPr lang="ru-RU" sz="24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4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  <a:t>«Футбол»</a:t>
            </a:r>
            <a:r>
              <a:rPr lang="ru-RU" sz="2400" b="1" i="1" dirty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4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Описание </a:t>
            </a:r>
            <a:r>
              <a:rPr lang="ru-RU" sz="27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упражнения: </a:t>
            </a:r>
            <a: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  <a:t>рот </a:t>
            </a:r>
            <a:r>
              <a:rPr lang="ru-RU" sz="2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закрыт, </a:t>
            </a:r>
            <a: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  <a:t>кончик языка с напряжением </a:t>
            </a:r>
            <a:r>
              <a:rPr lang="ru-RU" sz="2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упирается </a:t>
            </a:r>
            <a:r>
              <a:rPr lang="ru-RU" sz="2700" i="1" dirty="0">
                <a:solidFill>
                  <a:srgbClr val="000000"/>
                </a:solidFill>
                <a:latin typeface="Times New Roman"/>
                <a:ea typeface="Times New Roman"/>
              </a:rPr>
              <a:t>то в одну, то в другую щеку.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3898900" cy="2921316"/>
          </a:xfrm>
        </p:spPr>
      </p:pic>
      <p:sp>
        <p:nvSpPr>
          <p:cNvPr id="9" name="Прямоугольник 8"/>
          <p:cNvSpPr/>
          <p:nvPr/>
        </p:nvSpPr>
        <p:spPr>
          <a:xfrm>
            <a:off x="4644008" y="2420888"/>
            <a:ext cx="4104456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00B050"/>
                </a:solidFill>
                <a:latin typeface="Times New Roman"/>
                <a:ea typeface="Times New Roman"/>
              </a:rPr>
              <a:t>Описание движений кисти и пальцев руки: </a:t>
            </a:r>
          </a:p>
          <a:p>
            <a:pPr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кисть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руки находится горизонтально, ладонью вниз, пальцы выпрямлены и сомкнуты, поворачивать кисть влево-вправо вслед за язычком. </a:t>
            </a:r>
            <a:endParaRPr lang="ru-RU" sz="2000" dirty="0">
              <a:latin typeface="Times New Roman"/>
              <a:ea typeface="Times New Roman"/>
            </a:endParaRPr>
          </a:p>
          <a:p>
            <a:pPr indent="450215">
              <a:lnSpc>
                <a:spcPts val="1500"/>
              </a:lnSpc>
              <a:spcAft>
                <a:spcPts val="75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984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529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Муниципальное бюджетное дошкольное образовательное учреждение  Чановский детский сад № 4  Чановского района Новосибирской области </vt:lpstr>
      <vt:lpstr>Презентация PowerPoint</vt:lpstr>
      <vt:lpstr>Презентация PowerPoint</vt:lpstr>
      <vt:lpstr>Общие рекомендации по выполнению артикуляционной гимнастики с элементами биоэнергопластики:</vt:lpstr>
      <vt:lpstr>Этапы работы: </vt:lpstr>
      <vt:lpstr>СКАЗКА О ЯЗЫЧКЕ  «ВЕСЕЛАЯ ПРОГУЛКА» </vt:lpstr>
      <vt:lpstr>«Окно» Описание упражнения: улыбнуться, открыть рот; высунуть язык, тянуться язычком то к левому углу рта, то к правому, затем поднять его вверх и опустить вниз.</vt:lpstr>
      <vt:lpstr>«Ёжик»  Описание упражнения: совершать круговые движения языком между губами и зубами то в одну, то в другую сторону. Рот при этом закрыт.</vt:lpstr>
      <vt:lpstr> «Футбол»  Описание упражнения: рот закрыт, кончик языка с напряжением упирается то в одну, то в другую щеку.  </vt:lpstr>
      <vt:lpstr>  «Качели» Описание упражнения: улыбнуться, открыть широко рот, на счет «раз» - опустить кончик языка за нижние зубы, на счет «два» - поднять язык за верхние зубы. Повторить 4-5 раз. </vt:lpstr>
      <vt:lpstr>«Лошадка»  Описание упражнения: улыбнуться, широко открыть рот, щелкать языком громко и энергично. Стараться, чтобы нижняя челюсть была неподвижна и «прыгал» только язычок. </vt:lpstr>
      <vt:lpstr>«Индюк» Описание упражнения: улыбнуться, открыть рот, язык поднять к верхней губе и загнуть вверх, двигать языком по верхней губе вперед-назад, произнося: «бл-бл-бл». </vt:lpstr>
      <vt:lpstr> «Месим тесто» Описание упражнения: улыбнуться, открыть рот, покусать язык зубами - та-та-та.; пошлепать язык губами - пя-пя-пя. </vt:lpstr>
      <vt:lpstr>«Блинчик» Описание упражнения: улыбнуться, открыть рот, положить широкий язык на нижнюю губу и удерживать его неподвижно под счет взрослого до 5 -10. </vt:lpstr>
      <vt:lpstr>«Вкусное варенье» Описание упражнения: улыбнуться, открыть рот, облизать языком верхнюю, а затем нижнюю губу по кругу. Выполнить в одну, а затем в другую сторону. </vt:lpstr>
      <vt:lpstr>«Чашечка»  Описание упражнения: улыбнуться, открыть рот, высунуть язык, боковые края и кончик языка поднять кверху.</vt:lpstr>
      <vt:lpstr> «Чистим зубки» Описание упражнения: улыбнуться, открыть рот, кончиком языка почистить за нижними зубами (влево-вправо), затем за верхними зубами.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30</cp:revision>
  <dcterms:created xsi:type="dcterms:W3CDTF">2018-11-11T04:11:56Z</dcterms:created>
  <dcterms:modified xsi:type="dcterms:W3CDTF">2018-11-17T06:20:55Z</dcterms:modified>
</cp:coreProperties>
</file>